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61" r:id="rId2"/>
    <p:sldId id="274" r:id="rId3"/>
    <p:sldId id="262" r:id="rId4"/>
    <p:sldId id="272" r:id="rId5"/>
    <p:sldId id="273" r:id="rId6"/>
    <p:sldId id="267" r:id="rId7"/>
    <p:sldId id="268" r:id="rId8"/>
    <p:sldId id="270" r:id="rId9"/>
    <p:sldId id="269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583"/>
    <p:restoredTop sz="94422"/>
  </p:normalViewPr>
  <p:slideViewPr>
    <p:cSldViewPr snapToGrid="0" snapToObjects="1">
      <p:cViewPr varScale="1">
        <p:scale>
          <a:sx n="121" d="100"/>
          <a:sy n="121" d="100"/>
        </p:scale>
        <p:origin x="132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9313C2-B674-9844-A015-A416C0F01979}" type="datetimeFigureOut">
              <a:rPr lang="en-US" smtClean="0"/>
              <a:t>3/15/20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A4BF06-88EE-2E45-949A-42354C6D1F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1846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039181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A4BF06-88EE-2E45-949A-42354C6D1F5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8368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A4BF06-88EE-2E45-949A-42354C6D1F5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7890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A4BF06-88EE-2E45-949A-42354C6D1F5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1937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A4BF06-88EE-2E45-949A-42354C6D1F5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7808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A4BF06-88EE-2E45-949A-42354C6D1F5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5684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A4BF06-88EE-2E45-949A-42354C6D1F5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4966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A4BF06-88EE-2E45-949A-42354C6D1F5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6531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54CF0-A810-1941-B68A-D6C24AC1358C}" type="datetimeFigureOut">
              <a:rPr lang="en-US" smtClean="0"/>
              <a:t>3/15/20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988AB-4458-A945-9CE9-64F3B2D4A8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2479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54CF0-A810-1941-B68A-D6C24AC1358C}" type="datetimeFigureOut">
              <a:rPr lang="en-US" smtClean="0"/>
              <a:t>3/15/20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988AB-4458-A945-9CE9-64F3B2D4A8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922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54CF0-A810-1941-B68A-D6C24AC1358C}" type="datetimeFigureOut">
              <a:rPr lang="en-US" smtClean="0"/>
              <a:t>3/15/20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988AB-4458-A945-9CE9-64F3B2D4A8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2821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54CF0-A810-1941-B68A-D6C24AC1358C}" type="datetimeFigureOut">
              <a:rPr lang="en-US" smtClean="0"/>
              <a:t>3/15/20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988AB-4458-A945-9CE9-64F3B2D4A8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2260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54CF0-A810-1941-B68A-D6C24AC1358C}" type="datetimeFigureOut">
              <a:rPr lang="en-US" smtClean="0"/>
              <a:t>3/15/20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988AB-4458-A945-9CE9-64F3B2D4A8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3435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54CF0-A810-1941-B68A-D6C24AC1358C}" type="datetimeFigureOut">
              <a:rPr lang="en-US" smtClean="0"/>
              <a:t>3/15/20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988AB-4458-A945-9CE9-64F3B2D4A8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7146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54CF0-A810-1941-B68A-D6C24AC1358C}" type="datetimeFigureOut">
              <a:rPr lang="en-US" smtClean="0"/>
              <a:t>3/15/20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988AB-4458-A945-9CE9-64F3B2D4A8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612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54CF0-A810-1941-B68A-D6C24AC1358C}" type="datetimeFigureOut">
              <a:rPr lang="en-US" smtClean="0"/>
              <a:t>3/15/20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988AB-4458-A945-9CE9-64F3B2D4A8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2321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54CF0-A810-1941-B68A-D6C24AC1358C}" type="datetimeFigureOut">
              <a:rPr lang="en-US" smtClean="0"/>
              <a:t>3/15/20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988AB-4458-A945-9CE9-64F3B2D4A8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7938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54CF0-A810-1941-B68A-D6C24AC1358C}" type="datetimeFigureOut">
              <a:rPr lang="en-US" smtClean="0"/>
              <a:t>3/15/20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988AB-4458-A945-9CE9-64F3B2D4A8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6813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54CF0-A810-1941-B68A-D6C24AC1358C}" type="datetimeFigureOut">
              <a:rPr lang="en-US" smtClean="0"/>
              <a:t>3/15/20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988AB-4458-A945-9CE9-64F3B2D4A8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1839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754CF0-A810-1941-B68A-D6C24AC1358C}" type="datetimeFigureOut">
              <a:rPr lang="en-US" smtClean="0"/>
              <a:t>3/15/20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2988AB-4458-A945-9CE9-64F3B2D4A8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140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microsoft.com/office/2007/relationships/media" Target="../media/media2.MP4"/><Relationship Id="rId7" Type="http://schemas.openxmlformats.org/officeDocument/2006/relationships/image" Target="../media/image10.jpe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1.xml"/><Relationship Id="rId4" Type="http://schemas.openxmlformats.org/officeDocument/2006/relationships/video" Target="../media/media2.MP4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ctrTitle"/>
          </p:nvPr>
        </p:nvSpPr>
        <p:spPr>
          <a:xfrm>
            <a:off x="482286" y="1274230"/>
            <a:ext cx="11360800" cy="2736800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-US" sz="3600" b="1" dirty="0"/>
              <a:t>User App User Guide</a:t>
            </a:r>
            <a:endParaRPr lang="en" sz="3600" b="1" dirty="0"/>
          </a:p>
        </p:txBody>
      </p:sp>
      <p:pic>
        <p:nvPicPr>
          <p:cNvPr id="55" name="Shape 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36933" y="1794898"/>
            <a:ext cx="5071032" cy="8477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303131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47560E-B6D1-CD45-BA10-7B205BD9C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</a:t>
            </a:r>
            <a:r>
              <a:rPr lang="en-US" dirty="0" err="1"/>
              <a:t>Kendy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C64E40-AB18-9E49-904C-EE42DB4B08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1200" dirty="0"/>
              <a:t>Second one is the Trainer App, this allows connection of multi-bands and export of their data in csv format. For example, in a mindfulness training classroom session, trainer can connect all the bands to view the reports of all the participants in real-time. The training data is supposed to be taken under static condition, without any motion, therefore, meditation/guided breathing are the suggested scenarios.</a:t>
            </a:r>
          </a:p>
          <a:p>
            <a:pPr marL="0" indent="0">
              <a:buNone/>
            </a:pPr>
            <a:r>
              <a:rPr lang="en-GB" sz="1200" dirty="0"/>
              <a:t>The training mode can be turned on by:</a:t>
            </a:r>
          </a:p>
          <a:p>
            <a:pPr marL="0" indent="0">
              <a:buNone/>
            </a:pPr>
            <a:r>
              <a:rPr lang="en-GB" sz="1200" dirty="0"/>
              <a:t>(</a:t>
            </a:r>
            <a:r>
              <a:rPr lang="en-GB" sz="1200" dirty="0" err="1"/>
              <a:t>i</a:t>
            </a:r>
            <a:r>
              <a:rPr lang="en-GB" sz="1200" dirty="0"/>
              <a:t>)                  Starting any audio programs in the User App</a:t>
            </a:r>
          </a:p>
          <a:p>
            <a:pPr marL="0" indent="0">
              <a:buNone/>
            </a:pPr>
            <a:r>
              <a:rPr lang="en-GB" sz="1200" dirty="0"/>
              <a:t>(ii)                Tapping “Self-Training” in the User App</a:t>
            </a:r>
          </a:p>
          <a:p>
            <a:pPr marL="0" indent="0">
              <a:buNone/>
            </a:pPr>
            <a:r>
              <a:rPr lang="en-GB" sz="1200" dirty="0"/>
              <a:t>(iii)               Tapping “Start” in the Trainer App (P.3 of the Trainer App user guide)</a:t>
            </a:r>
          </a:p>
          <a:p>
            <a:pPr marL="0" indent="0">
              <a:buNone/>
            </a:pPr>
            <a:r>
              <a:rPr lang="en-GB" sz="1200" dirty="0"/>
              <a:t>(iv)               Start manually (P.6 of the Prototype user guide)</a:t>
            </a:r>
          </a:p>
          <a:p>
            <a:pPr marL="0" indent="0">
              <a:buNone/>
            </a:pPr>
            <a:r>
              <a:rPr lang="en-GB" sz="1200" dirty="0"/>
              <a:t> </a:t>
            </a:r>
          </a:p>
          <a:p>
            <a:pPr marL="0" indent="0">
              <a:buNone/>
            </a:pPr>
            <a:r>
              <a:rPr lang="en-GB" sz="1200" dirty="0"/>
              <a:t>To export the HRV and breathing data collected in the training sessions, please refer to P.11 of the Trainer App user guide.</a:t>
            </a:r>
          </a:p>
          <a:p>
            <a:pPr marL="0" indent="0">
              <a:buNone/>
            </a:pPr>
            <a:r>
              <a:rPr lang="en-GB" sz="1200" dirty="0"/>
              <a:t> </a:t>
            </a:r>
          </a:p>
          <a:p>
            <a:pPr marL="0" indent="0">
              <a:buNone/>
            </a:pPr>
            <a:r>
              <a:rPr lang="en-GB" sz="1200" dirty="0"/>
              <a:t>If you want to download the data of the wristbands from the cloud, so that you can get access to the users’ data remotely:</a:t>
            </a:r>
          </a:p>
          <a:p>
            <a:pPr marL="0" indent="0">
              <a:buNone/>
            </a:pPr>
            <a:r>
              <a:rPr lang="en-GB" sz="1200" dirty="0"/>
              <a:t>The users need to install the User App in their devices;   </a:t>
            </a:r>
          </a:p>
          <a:p>
            <a:pPr marL="0" indent="0">
              <a:buNone/>
            </a:pPr>
            <a:r>
              <a:rPr lang="en-GB" sz="1200" dirty="0"/>
              <a:t>Please check and provide the MAC addresses of all the wristbands;</a:t>
            </a:r>
          </a:p>
          <a:p>
            <a:pPr marL="0" indent="0">
              <a:buNone/>
            </a:pPr>
            <a:r>
              <a:rPr lang="en-GB" sz="1200" dirty="0"/>
              <a:t>We will provide the access code;</a:t>
            </a:r>
          </a:p>
          <a:p>
            <a:pPr marL="0" indent="0">
              <a:buNone/>
            </a:pPr>
            <a:r>
              <a:rPr lang="en-GB" sz="1200" dirty="0"/>
              <a:t>Refer to P.8 of the Trainer App user guide to access the cloud data</a:t>
            </a:r>
          </a:p>
        </p:txBody>
      </p:sp>
    </p:spTree>
    <p:extLst>
      <p:ext uri="{BB962C8B-B14F-4D97-AF65-F5344CB8AC3E}">
        <p14:creationId xmlns:p14="http://schemas.microsoft.com/office/powerpoint/2010/main" val="19136984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4AD59E3-BDC9-F54F-8D71-A7DC9FAC6F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020" y="1246495"/>
            <a:ext cx="2335306" cy="4145168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62DC7AD-E2C4-7C44-B4B0-1E3350E93C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5818" y="2029896"/>
            <a:ext cx="2505829" cy="444784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218209" y="187036"/>
            <a:ext cx="2545773" cy="40011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Pairing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700031" y="4976165"/>
            <a:ext cx="22370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2. Enter the 4-digit number appears on the wristband’s screen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37" t="18354" r="754"/>
          <a:stretch/>
        </p:blipFill>
        <p:spPr>
          <a:xfrm rot="5400000">
            <a:off x="2824468" y="1379248"/>
            <a:ext cx="2835362" cy="2061812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 flipH="1">
            <a:off x="2121465" y="2971800"/>
            <a:ext cx="1879035" cy="56529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647507" y="3915265"/>
            <a:ext cx="22028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1. Enter the serial no.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 flipV="1">
            <a:off x="5068637" y="3578209"/>
            <a:ext cx="1255963" cy="139795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BC410FAD-14B2-F044-9DFA-E7A340D49D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95760" y="587146"/>
            <a:ext cx="2281785" cy="4050168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8569519-BD6D-214F-9722-70567E8FC632}"/>
              </a:ext>
            </a:extLst>
          </p:cNvPr>
          <p:cNvSpPr txBox="1"/>
          <p:nvPr/>
        </p:nvSpPr>
        <p:spPr>
          <a:xfrm>
            <a:off x="9558885" y="5097301"/>
            <a:ext cx="22370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3. Tab to sync data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FC1FCDE-2E5B-D643-AC62-0DD2143A1F42}"/>
              </a:ext>
            </a:extLst>
          </p:cNvPr>
          <p:cNvCxnSpPr>
            <a:cxnSpLocks/>
          </p:cNvCxnSpPr>
          <p:nvPr/>
        </p:nvCxnSpPr>
        <p:spPr>
          <a:xfrm flipH="1" flipV="1">
            <a:off x="10564791" y="3687066"/>
            <a:ext cx="408009" cy="141023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5317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218209" y="187036"/>
            <a:ext cx="2545773" cy="40011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Synchronization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261972" y="1497427"/>
            <a:ext cx="23958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2. You may tab this icon to view the syncing progress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440507" y="666430"/>
            <a:ext cx="22028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1. Once the band is paired, the app will sync the data automatically.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8569519-BD6D-214F-9722-70567E8FC632}"/>
              </a:ext>
            </a:extLst>
          </p:cNvPr>
          <p:cNvSpPr txBox="1"/>
          <p:nvPr/>
        </p:nvSpPr>
        <p:spPr>
          <a:xfrm>
            <a:off x="9036860" y="5512799"/>
            <a:ext cx="28932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4. Tab to unpair, then confirm it.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9A1EA65-AB6F-6C45-B6C1-E0F8E22EFA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370" y="1788246"/>
            <a:ext cx="2396641" cy="4254037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cxnSp>
        <p:nvCxnSpPr>
          <p:cNvPr id="11" name="Straight Arrow Connector 10"/>
          <p:cNvCxnSpPr>
            <a:cxnSpLocks/>
          </p:cNvCxnSpPr>
          <p:nvPr/>
        </p:nvCxnSpPr>
        <p:spPr>
          <a:xfrm>
            <a:off x="1007742" y="1207490"/>
            <a:ext cx="1343077" cy="82240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620DB962-4BDF-3340-8437-7B38C88825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2627" t="4060" r="5876" b="87452"/>
          <a:stretch/>
        </p:blipFill>
        <p:spPr>
          <a:xfrm>
            <a:off x="493780" y="625852"/>
            <a:ext cx="729480" cy="955903"/>
          </a:xfrm>
          <a:prstGeom prst="rect">
            <a:avLst/>
          </a:prstGeom>
        </p:spPr>
      </p:pic>
      <p:cxnSp>
        <p:nvCxnSpPr>
          <p:cNvPr id="18" name="Straight Arrow Connector 17"/>
          <p:cNvCxnSpPr>
            <a:cxnSpLocks/>
            <a:stCxn id="22" idx="1"/>
          </p:cNvCxnSpPr>
          <p:nvPr/>
        </p:nvCxnSpPr>
        <p:spPr>
          <a:xfrm flipH="1">
            <a:off x="2541944" y="1789815"/>
            <a:ext cx="720028" cy="33910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27" name="Picture 26">
            <a:extLst>
              <a:ext uri="{FF2B5EF4-FFF2-40B4-BE49-F238E27FC236}">
                <a16:creationId xmlns:a16="http://schemas.microsoft.com/office/drawing/2014/main" id="{260B9A4C-44C7-2C4C-8C57-36E1DE3D94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4942" y="2128917"/>
            <a:ext cx="2362907" cy="4194160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A0588276-7DB5-2A47-B364-84FB2E682B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7973" y="587146"/>
            <a:ext cx="2502348" cy="4441668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2B9B7CE4-F073-AD48-A935-B9F8F63AFB63}"/>
              </a:ext>
            </a:extLst>
          </p:cNvPr>
          <p:cNvSpPr txBox="1"/>
          <p:nvPr/>
        </p:nvSpPr>
        <p:spPr>
          <a:xfrm>
            <a:off x="6047973" y="5266578"/>
            <a:ext cx="26582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3. Once synchronization is completed, it is suggested to unpair the band.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11BEFD16-D0D2-A14C-BB86-312BB0CBB5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36860" y="387091"/>
            <a:ext cx="2646480" cy="4697504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FC1FCDE-2E5B-D643-AC62-0DD2143A1F42}"/>
              </a:ext>
            </a:extLst>
          </p:cNvPr>
          <p:cNvCxnSpPr>
            <a:cxnSpLocks/>
          </p:cNvCxnSpPr>
          <p:nvPr/>
        </p:nvCxnSpPr>
        <p:spPr>
          <a:xfrm flipV="1">
            <a:off x="9658350" y="4379478"/>
            <a:ext cx="416204" cy="113332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9957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218209" y="187036"/>
            <a:ext cx="2545773" cy="40011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Reports</a:t>
            </a:r>
          </a:p>
        </p:txBody>
      </p:sp>
      <p:pic>
        <p:nvPicPr>
          <p:cNvPr id="2" name="ScreenRecording_03-21-2019 17-10-22">
            <a:hlinkClick r:id="" action="ppaction://media"/>
            <a:extLst>
              <a:ext uri="{FF2B5EF4-FFF2-40B4-BE49-F238E27FC236}">
                <a16:creationId xmlns:a16="http://schemas.microsoft.com/office/drawing/2014/main" id="{85B45D18-B8B4-3248-8642-E7F176006C1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474913" y="971550"/>
            <a:ext cx="2819271" cy="50038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B674DD9-DDF5-034C-80A8-AD2952A8ECEB}"/>
              </a:ext>
            </a:extLst>
          </p:cNvPr>
          <p:cNvSpPr txBox="1"/>
          <p:nvPr/>
        </p:nvSpPr>
        <p:spPr>
          <a:xfrm>
            <a:off x="2884423" y="587146"/>
            <a:ext cx="2000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Daily Stress Report</a:t>
            </a:r>
          </a:p>
        </p:txBody>
      </p:sp>
      <p:pic>
        <p:nvPicPr>
          <p:cNvPr id="5" name="ScreenRecording_03-21-2019 17-11-51">
            <a:hlinkClick r:id="" action="ppaction://media"/>
            <a:extLst>
              <a:ext uri="{FF2B5EF4-FFF2-40B4-BE49-F238E27FC236}">
                <a16:creationId xmlns:a16="http://schemas.microsoft.com/office/drawing/2014/main" id="{A154BD16-6F51-FB42-A213-6A6C3C26A649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753352" y="971550"/>
            <a:ext cx="2882630" cy="511625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64D0527A-22B4-BD43-A0BE-4871BDABE80A}"/>
              </a:ext>
            </a:extLst>
          </p:cNvPr>
          <p:cNvSpPr txBox="1"/>
          <p:nvPr/>
        </p:nvSpPr>
        <p:spPr>
          <a:xfrm>
            <a:off x="7862688" y="602218"/>
            <a:ext cx="2663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Program Training Report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4C8C3B5-9ED1-D24D-A9CC-BEF84767B981}"/>
              </a:ext>
            </a:extLst>
          </p:cNvPr>
          <p:cNvGrpSpPr/>
          <p:nvPr/>
        </p:nvGrpSpPr>
        <p:grpSpPr>
          <a:xfrm>
            <a:off x="3602767" y="6137807"/>
            <a:ext cx="1026383" cy="369332"/>
            <a:chOff x="688117" y="4514855"/>
            <a:chExt cx="1026383" cy="369332"/>
          </a:xfrm>
        </p:grpSpPr>
        <p:sp>
          <p:nvSpPr>
            <p:cNvPr id="3" name="Triangle 2">
              <a:extLst>
                <a:ext uri="{FF2B5EF4-FFF2-40B4-BE49-F238E27FC236}">
                  <a16:creationId xmlns:a16="http://schemas.microsoft.com/office/drawing/2014/main" id="{B9B33DDE-2FF6-544B-B247-2E819AAEE17D}"/>
                </a:ext>
              </a:extLst>
            </p:cNvPr>
            <p:cNvSpPr/>
            <p:nvPr/>
          </p:nvSpPr>
          <p:spPr>
            <a:xfrm rot="5400000">
              <a:off x="704817" y="4548159"/>
              <a:ext cx="221458" cy="254858"/>
            </a:xfrm>
            <a:prstGeom prst="triangl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900E1B2-B24B-1F42-9369-157ED759EEA0}"/>
                </a:ext>
              </a:extLst>
            </p:cNvPr>
            <p:cNvSpPr txBox="1"/>
            <p:nvPr/>
          </p:nvSpPr>
          <p:spPr>
            <a:xfrm>
              <a:off x="942975" y="4514855"/>
              <a:ext cx="7715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Play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329560BA-2F44-1647-BF3D-20298E248FFA}"/>
              </a:ext>
            </a:extLst>
          </p:cNvPr>
          <p:cNvGrpSpPr/>
          <p:nvPr/>
        </p:nvGrpSpPr>
        <p:grpSpPr>
          <a:xfrm>
            <a:off x="8853489" y="6162411"/>
            <a:ext cx="1026383" cy="369332"/>
            <a:chOff x="688117" y="4514855"/>
            <a:chExt cx="1026383" cy="369332"/>
          </a:xfrm>
        </p:grpSpPr>
        <p:sp>
          <p:nvSpPr>
            <p:cNvPr id="11" name="Triangle 10">
              <a:extLst>
                <a:ext uri="{FF2B5EF4-FFF2-40B4-BE49-F238E27FC236}">
                  <a16:creationId xmlns:a16="http://schemas.microsoft.com/office/drawing/2014/main" id="{CA9EACF6-842A-8949-A647-E8B07DB6D2F3}"/>
                </a:ext>
              </a:extLst>
            </p:cNvPr>
            <p:cNvSpPr/>
            <p:nvPr/>
          </p:nvSpPr>
          <p:spPr>
            <a:xfrm rot="5400000">
              <a:off x="704817" y="4548159"/>
              <a:ext cx="221458" cy="254858"/>
            </a:xfrm>
            <a:prstGeom prst="triangl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E516BC1-352C-2E45-B1B0-9AB32D521F1F}"/>
                </a:ext>
              </a:extLst>
            </p:cNvPr>
            <p:cNvSpPr txBox="1"/>
            <p:nvPr/>
          </p:nvSpPr>
          <p:spPr>
            <a:xfrm>
              <a:off x="942975" y="4514855"/>
              <a:ext cx="7715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Play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06931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32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870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218209" y="187036"/>
            <a:ext cx="2545773" cy="40011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Appendix</a:t>
            </a:r>
          </a:p>
        </p:txBody>
      </p:sp>
      <p:graphicFrame>
        <p:nvGraphicFramePr>
          <p:cNvPr id="51" name="Table 5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2334950"/>
              </p:ext>
            </p:extLst>
          </p:nvPr>
        </p:nvGraphicFramePr>
        <p:xfrm>
          <a:off x="2061412" y="2669227"/>
          <a:ext cx="4200491" cy="3407487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1028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41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66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2685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32419">
                <a:tc>
                  <a:txBody>
                    <a:bodyPr/>
                    <a:lstStyle/>
                    <a:p>
                      <a:r>
                        <a:rPr lang="en-US" sz="1200" dirty="0"/>
                        <a:t>Coherence ratio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Mindfio</a:t>
                      </a:r>
                      <a:r>
                        <a:rPr lang="en-US" sz="1200" dirty="0"/>
                        <a:t> Index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Coherence ratio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Mindfio</a:t>
                      </a:r>
                      <a:r>
                        <a:rPr lang="en-US" sz="1200" dirty="0"/>
                        <a:t> Index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9452">
                <a:tc>
                  <a:txBody>
                    <a:bodyPr/>
                    <a:lstStyle/>
                    <a:p>
                      <a:r>
                        <a:rPr lang="en-US" sz="12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97.8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65.0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9452">
                <a:tc>
                  <a:txBody>
                    <a:bodyPr/>
                    <a:lstStyle/>
                    <a:p>
                      <a:r>
                        <a:rPr lang="en-US" sz="12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96.0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61.0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9452">
                <a:tc>
                  <a:txBody>
                    <a:bodyPr/>
                    <a:lstStyle/>
                    <a:p>
                      <a:r>
                        <a:rPr lang="en-US" sz="1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95.0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56.0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9452">
                <a:tc>
                  <a:txBody>
                    <a:bodyPr/>
                    <a:lstStyle/>
                    <a:p>
                      <a:r>
                        <a:rPr lang="en-US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93.3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9452">
                <a:tc>
                  <a:txBody>
                    <a:bodyPr/>
                    <a:lstStyle/>
                    <a:p>
                      <a:r>
                        <a:rPr lang="en-US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90.0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40.0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9452">
                <a:tc>
                  <a:txBody>
                    <a:bodyPr/>
                    <a:lstStyle/>
                    <a:p>
                      <a:r>
                        <a:rPr lang="en-US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83.0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30.0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9452">
                <a:tc>
                  <a:txBody>
                    <a:bodyPr/>
                    <a:lstStyle/>
                    <a:p>
                      <a:r>
                        <a:rPr lang="en-US" sz="12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78.0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9452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70.0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19452">
                <a:tc>
                  <a:txBody>
                    <a:bodyPr/>
                    <a:lstStyle/>
                    <a:p>
                      <a:r>
                        <a:rPr lang="en-US" sz="1200" dirty="0"/>
                        <a:t>0.9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68.0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52" name="Table 5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6099115"/>
              </p:ext>
            </p:extLst>
          </p:nvPr>
        </p:nvGraphicFramePr>
        <p:xfrm>
          <a:off x="6701749" y="2943687"/>
          <a:ext cx="1403154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31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Mindfio</a:t>
                      </a:r>
                      <a:r>
                        <a:rPr lang="en-US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Index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No data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0-49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50-69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70-89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90-100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53" name="Table 5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7170024"/>
              </p:ext>
            </p:extLst>
          </p:nvPr>
        </p:nvGraphicFramePr>
        <p:xfrm>
          <a:off x="8249735" y="3384099"/>
          <a:ext cx="990911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09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372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ACACA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502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7582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421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EB3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827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2EAA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287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8BC14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4" name="Rectangle 53"/>
          <p:cNvSpPr/>
          <p:nvPr/>
        </p:nvSpPr>
        <p:spPr>
          <a:xfrm>
            <a:off x="6798480" y="3282046"/>
            <a:ext cx="2902511" cy="45719"/>
          </a:xfrm>
          <a:prstGeom prst="rect">
            <a:avLst/>
          </a:prstGeom>
          <a:solidFill>
            <a:srgbClr val="548235"/>
          </a:solidFill>
          <a:ln>
            <a:solidFill>
              <a:srgbClr val="5482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/>
        </p:nvSpPr>
        <p:spPr>
          <a:xfrm>
            <a:off x="691299" y="745853"/>
            <a:ext cx="1043197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There are researches on the scientific study of emotion that emphasizes the importance of coherence as an optimal psychophysiological state.</a:t>
            </a:r>
          </a:p>
          <a:p>
            <a:r>
              <a:rPr lang="en-GB" dirty="0"/>
              <a:t>A fundamental order in heart-brain interactions and a harmonious synchronization of physiological systems are associated with positive emotions.</a:t>
            </a:r>
          </a:p>
          <a:p>
            <a:r>
              <a:rPr lang="en-GB" dirty="0" err="1"/>
              <a:t>Mindfio</a:t>
            </a:r>
            <a:r>
              <a:rPr lang="en-GB" dirty="0"/>
              <a:t> Index is presented in correlated with the coherence ratio.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61297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218209" y="187036"/>
            <a:ext cx="2545773" cy="40011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FAQ</a:t>
            </a:r>
          </a:p>
        </p:txBody>
      </p:sp>
      <p:graphicFrame>
        <p:nvGraphicFramePr>
          <p:cNvPr id="52" name="Table 5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811544"/>
              </p:ext>
            </p:extLst>
          </p:nvPr>
        </p:nvGraphicFramePr>
        <p:xfrm>
          <a:off x="6701749" y="2943687"/>
          <a:ext cx="1403154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31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691299" y="745853"/>
            <a:ext cx="1070976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GB" dirty="0"/>
              <a:t>I cannot connect the </a:t>
            </a:r>
            <a:r>
              <a:rPr lang="en-GB" dirty="0" err="1"/>
              <a:t>MindfioBand</a:t>
            </a:r>
            <a:r>
              <a:rPr lang="en-GB" dirty="0"/>
              <a:t> with </a:t>
            </a:r>
            <a:r>
              <a:rPr lang="en-GB" dirty="0" err="1"/>
              <a:t>Mindfio</a:t>
            </a:r>
            <a:r>
              <a:rPr lang="en-GB" dirty="0"/>
              <a:t> App though the Bluetooth is on.</a:t>
            </a:r>
            <a:endParaRPr lang="en-US" dirty="0"/>
          </a:p>
          <a:p>
            <a:pPr marL="342900" indent="-342900">
              <a:buAutoNum type="arabicPeriod"/>
            </a:pPr>
            <a:endParaRPr lang="en-US" dirty="0"/>
          </a:p>
          <a:p>
            <a:r>
              <a:rPr lang="en-US" dirty="0"/>
              <a:t>      Sometimes the wristband is hooked up by the mobile itself. You can turn off the Bluetooth and close the    </a:t>
            </a:r>
          </a:p>
          <a:p>
            <a:r>
              <a:rPr lang="en-US" dirty="0"/>
              <a:t>      </a:t>
            </a:r>
            <a:r>
              <a:rPr lang="en-US" dirty="0" err="1"/>
              <a:t>Mindfio</a:t>
            </a:r>
            <a:r>
              <a:rPr lang="en-US" dirty="0"/>
              <a:t> App completely, then re-try.</a:t>
            </a:r>
            <a:endParaRPr lang="en-GB" dirty="0"/>
          </a:p>
        </p:txBody>
      </p:sp>
      <p:sp>
        <p:nvSpPr>
          <p:cNvPr id="10" name="Rectangle 9"/>
          <p:cNvSpPr/>
          <p:nvPr/>
        </p:nvSpPr>
        <p:spPr>
          <a:xfrm>
            <a:off x="691299" y="3740924"/>
            <a:ext cx="1070976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 startAt="3"/>
            </a:pPr>
            <a:r>
              <a:rPr lang="en-GB" dirty="0"/>
              <a:t>No readings when wears the </a:t>
            </a:r>
            <a:r>
              <a:rPr lang="en-GB" dirty="0" err="1"/>
              <a:t>MindfioBand</a:t>
            </a:r>
            <a:r>
              <a:rPr lang="en-GB" dirty="0"/>
              <a:t> on inside the wrist.</a:t>
            </a:r>
          </a:p>
          <a:p>
            <a:pPr marL="342900" indent="-342900">
              <a:buFont typeface="+mj-lt"/>
              <a:buAutoNum type="arabicPeriod" startAt="3"/>
            </a:pPr>
            <a:endParaRPr lang="en-US" dirty="0"/>
          </a:p>
          <a:p>
            <a:pPr marL="319088" indent="-319088"/>
            <a:r>
              <a:rPr lang="en-US" dirty="0"/>
              <a:t>      It is not recommended to wear it on inside the wrist because it is programmed to read the blood vessels on the outside. As with all heart-rate monitoring technology, accuracy is affected by personal physiology, location of wear, and type of movement.</a:t>
            </a:r>
            <a:endParaRPr lang="en-GB" dirty="0"/>
          </a:p>
        </p:txBody>
      </p:sp>
      <p:sp>
        <p:nvSpPr>
          <p:cNvPr id="11" name="Rectangle 10"/>
          <p:cNvSpPr/>
          <p:nvPr/>
        </p:nvSpPr>
        <p:spPr>
          <a:xfrm>
            <a:off x="691299" y="2104889"/>
            <a:ext cx="1070976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 startAt="2"/>
            </a:pPr>
            <a:r>
              <a:rPr lang="en-GB" dirty="0"/>
              <a:t>How to wear the </a:t>
            </a:r>
            <a:r>
              <a:rPr lang="en-GB" dirty="0" err="1"/>
              <a:t>MindfioBand</a:t>
            </a:r>
            <a:r>
              <a:rPr lang="en-GB" dirty="0"/>
              <a:t>.</a:t>
            </a:r>
          </a:p>
          <a:p>
            <a:pPr marL="342900" indent="-342900">
              <a:buFont typeface="+mj-lt"/>
              <a:buAutoNum type="arabicPeriod" startAt="2"/>
            </a:pPr>
            <a:endParaRPr lang="en-US" dirty="0"/>
          </a:p>
          <a:p>
            <a:pPr marL="319088" indent="-319088"/>
            <a:r>
              <a:rPr lang="en-US" dirty="0"/>
              <a:t>      To get accurate readings, the </a:t>
            </a:r>
            <a:r>
              <a:rPr lang="en-US" dirty="0" err="1"/>
              <a:t>MindfioBand</a:t>
            </a:r>
            <a:r>
              <a:rPr lang="en-US" dirty="0"/>
              <a:t> should be laid flat, a finger's width above your wrist bone. For better readings during fast movements, it is recommended to wear the band about 2-3 finger widths above your wrist bone.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434104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218209" y="187036"/>
            <a:ext cx="2545773" cy="40011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FAQ</a:t>
            </a:r>
          </a:p>
        </p:txBody>
      </p:sp>
      <p:sp>
        <p:nvSpPr>
          <p:cNvPr id="6" name="Rectangle 5"/>
          <p:cNvSpPr/>
          <p:nvPr/>
        </p:nvSpPr>
        <p:spPr>
          <a:xfrm>
            <a:off x="691299" y="745853"/>
            <a:ext cx="1070976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 startAt="5"/>
            </a:pPr>
            <a:r>
              <a:rPr lang="en-GB" dirty="0"/>
              <a:t>I wear the wristband tight.</a:t>
            </a:r>
            <a:endParaRPr lang="en-US" dirty="0"/>
          </a:p>
          <a:p>
            <a:pPr marL="342900" indent="-342900">
              <a:buAutoNum type="arabicPeriod" startAt="5"/>
            </a:pPr>
            <a:endParaRPr lang="en-US" dirty="0"/>
          </a:p>
          <a:p>
            <a:pPr marL="319088"/>
            <a:r>
              <a:rPr lang="en-US" dirty="0"/>
              <a:t>Do not wear your wristband too tight; a tight band restricts blood flow, potentially affecting the heart rate signal. </a:t>
            </a:r>
            <a:endParaRPr lang="en-GB" dirty="0"/>
          </a:p>
        </p:txBody>
      </p:sp>
      <p:sp>
        <p:nvSpPr>
          <p:cNvPr id="9" name="Rectangle 8"/>
          <p:cNvSpPr/>
          <p:nvPr/>
        </p:nvSpPr>
        <p:spPr>
          <a:xfrm>
            <a:off x="691299" y="2104889"/>
            <a:ext cx="10709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 startAt="6"/>
            </a:pPr>
            <a:r>
              <a:rPr lang="en-GB" dirty="0"/>
              <a:t>I do not see the breathing curve in the chart of training session.</a:t>
            </a:r>
            <a:endParaRPr lang="en-US" dirty="0"/>
          </a:p>
          <a:p>
            <a:pPr marL="342900" indent="-342900">
              <a:buAutoNum type="arabicPeriod" startAt="6"/>
            </a:pPr>
            <a:endParaRPr lang="en-US" dirty="0"/>
          </a:p>
          <a:p>
            <a:r>
              <a:rPr lang="en-US" dirty="0"/>
              <a:t>      Breathing data is only measured when you sit still with no hand movements.</a:t>
            </a:r>
            <a:endParaRPr lang="en-GB" dirty="0"/>
          </a:p>
        </p:txBody>
      </p:sp>
      <p:sp>
        <p:nvSpPr>
          <p:cNvPr id="10" name="Rectangle 9"/>
          <p:cNvSpPr/>
          <p:nvPr/>
        </p:nvSpPr>
        <p:spPr>
          <a:xfrm>
            <a:off x="691299" y="4428815"/>
            <a:ext cx="10709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 startAt="8"/>
            </a:pPr>
            <a:r>
              <a:rPr lang="en-GB" dirty="0"/>
              <a:t>The wristband keeps vibrating.</a:t>
            </a:r>
          </a:p>
          <a:p>
            <a:pPr marL="342900" indent="-342900">
              <a:buFont typeface="+mj-lt"/>
              <a:buAutoNum type="arabicPeriod" startAt="8"/>
            </a:pPr>
            <a:endParaRPr lang="en-US" dirty="0"/>
          </a:p>
          <a:p>
            <a:pPr marL="319088" indent="-319088"/>
            <a:r>
              <a:rPr lang="en-US" dirty="0"/>
              <a:t>      You can stop the vibration by connecting the wristband with the charging cable to reset it.</a:t>
            </a:r>
            <a:endParaRPr lang="en-GB" dirty="0"/>
          </a:p>
        </p:txBody>
      </p:sp>
      <p:sp>
        <p:nvSpPr>
          <p:cNvPr id="11" name="Rectangle 10"/>
          <p:cNvSpPr/>
          <p:nvPr/>
        </p:nvSpPr>
        <p:spPr>
          <a:xfrm>
            <a:off x="691299" y="3266852"/>
            <a:ext cx="10709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 startAt="7"/>
            </a:pPr>
            <a:r>
              <a:rPr lang="en-GB" dirty="0"/>
              <a:t>I do not see any reading after the training session.</a:t>
            </a:r>
          </a:p>
          <a:p>
            <a:pPr marL="342900" indent="-342900">
              <a:buFont typeface="+mj-lt"/>
              <a:buAutoNum type="arabicPeriod" startAt="7"/>
            </a:pPr>
            <a:endParaRPr lang="en-US" dirty="0"/>
          </a:p>
          <a:p>
            <a:pPr marL="319088" indent="-319088"/>
            <a:r>
              <a:rPr lang="en-US" dirty="0"/>
              <a:t>      HRV is inaccurate if you have big movements during the training session, therefore no analysis is provided.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513305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218209" y="187036"/>
            <a:ext cx="2545773" cy="40011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FAQ</a:t>
            </a:r>
          </a:p>
        </p:txBody>
      </p:sp>
      <p:graphicFrame>
        <p:nvGraphicFramePr>
          <p:cNvPr id="52" name="Table 5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811544"/>
              </p:ext>
            </p:extLst>
          </p:nvPr>
        </p:nvGraphicFramePr>
        <p:xfrm>
          <a:off x="6701749" y="2943687"/>
          <a:ext cx="1403154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31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691299" y="745853"/>
            <a:ext cx="1070976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 startAt="9"/>
            </a:pPr>
            <a:r>
              <a:rPr lang="en-GB" dirty="0"/>
              <a:t>I still see data in the App even I did not wear the wristband during that period of time.</a:t>
            </a:r>
            <a:endParaRPr lang="en-US" dirty="0"/>
          </a:p>
          <a:p>
            <a:pPr marL="342900" indent="-342900">
              <a:buAutoNum type="arabicPeriod" startAt="9"/>
            </a:pPr>
            <a:endParaRPr lang="en-US" dirty="0"/>
          </a:p>
          <a:p>
            <a:r>
              <a:rPr lang="en-US" dirty="0"/>
              <a:t>      This is the shortcoming of the current prototypes that false data is still collected even the user is not wearing </a:t>
            </a:r>
          </a:p>
          <a:p>
            <a:r>
              <a:rPr lang="en-US" dirty="0"/>
              <a:t>      the wristband. The tentative measure is to cover the LED of the wristband with the base of the charging cable </a:t>
            </a:r>
          </a:p>
          <a:p>
            <a:r>
              <a:rPr lang="en-US" dirty="0"/>
              <a:t>      without plugging the USB plug.</a:t>
            </a:r>
            <a:endParaRPr lang="en-GB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3691" y="2002421"/>
            <a:ext cx="3370938" cy="3993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6258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594</TotalTime>
  <Words>784</Words>
  <Application>Microsoft Macintosh PowerPoint</Application>
  <PresentationFormat>Widescreen</PresentationFormat>
  <Paragraphs>115</Paragraphs>
  <Slides>9</Slides>
  <Notes>8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User App User Guide</vt:lpstr>
      <vt:lpstr>From Kendy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Anna Guetat</cp:lastModifiedBy>
  <cp:revision>55</cp:revision>
  <cp:lastPrinted>2019-03-21T09:19:42Z</cp:lastPrinted>
  <dcterms:created xsi:type="dcterms:W3CDTF">2017-08-02T03:58:09Z</dcterms:created>
  <dcterms:modified xsi:type="dcterms:W3CDTF">2020-03-15T14:13:13Z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XPowerLiteLastOptimized">
    <vt:lpwstr>11149860</vt:lpwstr>
  </property>
  <property fmtid="{D5CDD505-2E9C-101B-9397-08002B2CF9AE}" pid="3" name="NXPowerLiteSettings">
    <vt:lpwstr>C7000400038000</vt:lpwstr>
  </property>
  <property fmtid="{D5CDD505-2E9C-101B-9397-08002B2CF9AE}" pid="4" name="NXPowerLiteVersion">
    <vt:lpwstr>S8.2.3</vt:lpwstr>
  </property>
</Properties>
</file>